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9"/>
  </p:notesMasterIdLst>
  <p:handoutMasterIdLst>
    <p:handoutMasterId r:id="rId10"/>
  </p:handoutMasterIdLst>
  <p:sldIdLst>
    <p:sldId id="258" r:id="rId5"/>
    <p:sldId id="439" r:id="rId6"/>
    <p:sldId id="440" r:id="rId7"/>
    <p:sldId id="441" r:id="rId8"/>
  </p:sldIdLst>
  <p:sldSz cx="12192000" cy="6858000"/>
  <p:notesSz cx="6858000" cy="9144000"/>
  <p:embeddedFontLst>
    <p:embeddedFont>
      <p:font typeface="Avenir Black" panose="02000503020000020003" pitchFamily="2" charset="0"/>
      <p:bold r:id="rId11"/>
      <p:italic r:id="rId12"/>
      <p:boldItalic r:id="rId13"/>
    </p:embeddedFont>
    <p:embeddedFont>
      <p:font typeface="Avenir Book" panose="02000503020000020003" pitchFamily="2" charset="0"/>
      <p:regular r:id="rId14"/>
      <p:italic r:id="rId15"/>
    </p:embeddedFont>
    <p:embeddedFont>
      <p:font typeface="Avenir Next LT Pro" panose="020B0504020202020204" pitchFamily="34" charset="77"/>
      <p:regular r:id="rId16"/>
      <p:bold r:id="rId17"/>
      <p:italic r:id="rId18"/>
      <p:boldItalic r:id="rId19"/>
    </p:embeddedFont>
    <p:embeddedFont>
      <p:font typeface="Avenir Next LT Pro Demi" panose="020B0504020202020204" pitchFamily="34" charset="77"/>
      <p:regular r:id="rId20"/>
      <p:bold r:id="rId21"/>
      <p:italic r:id="rId22"/>
      <p:boldItalic r:id="rId23"/>
    </p:embeddedFont>
    <p:embeddedFont>
      <p:font typeface="Mercury Display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6FF3F-497B-DB43-B418-1353209A2465}" v="7" dt="2024-08-20T20:10:36.731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3"/>
    <p:restoredTop sz="95056"/>
  </p:normalViewPr>
  <p:slideViewPr>
    <p:cSldViewPr snapToGrid="0" showGuides="1">
      <p:cViewPr>
        <p:scale>
          <a:sx n="136" d="100"/>
          <a:sy n="136" d="100"/>
        </p:scale>
        <p:origin x="-96" y="47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ttany Wadsworth" userId="6b635584-6aa0-4d4e-b569-a10483e39d51" providerId="ADAL" clId="{E846FF3F-497B-DB43-B418-1353209A2465}"/>
    <pc:docChg chg="undo custSel modSld">
      <pc:chgData name="Brittany Wadsworth" userId="6b635584-6aa0-4d4e-b569-a10483e39d51" providerId="ADAL" clId="{E846FF3F-497B-DB43-B418-1353209A2465}" dt="2024-08-21T20:57:57.845" v="4428"/>
      <pc:docMkLst>
        <pc:docMk/>
      </pc:docMkLst>
      <pc:sldChg chg="modSp mod">
        <pc:chgData name="Brittany Wadsworth" userId="6b635584-6aa0-4d4e-b569-a10483e39d51" providerId="ADAL" clId="{E846FF3F-497B-DB43-B418-1353209A2465}" dt="2024-08-21T20:57:29.371" v="4426" actId="20577"/>
        <pc:sldMkLst>
          <pc:docMk/>
          <pc:sldMk cId="699008341" sldId="258"/>
        </pc:sldMkLst>
        <pc:spChg chg="mod">
          <ac:chgData name="Brittany Wadsworth" userId="6b635584-6aa0-4d4e-b569-a10483e39d51" providerId="ADAL" clId="{E846FF3F-497B-DB43-B418-1353209A2465}" dt="2024-08-20T19:53:09.116" v="180" actId="1037"/>
          <ac:spMkLst>
            <pc:docMk/>
            <pc:sldMk cId="699008341" sldId="258"/>
            <ac:spMk id="4" creationId="{119C1C65-5C75-E8EE-EA88-A1CAD9872BBB}"/>
          </ac:spMkLst>
        </pc:spChg>
        <pc:spChg chg="mod">
          <ac:chgData name="Brittany Wadsworth" userId="6b635584-6aa0-4d4e-b569-a10483e39d51" providerId="ADAL" clId="{E846FF3F-497B-DB43-B418-1353209A2465}" dt="2024-08-20T20:43:15.765" v="3279"/>
          <ac:spMkLst>
            <pc:docMk/>
            <pc:sldMk cId="699008341" sldId="258"/>
            <ac:spMk id="8" creationId="{E308A731-9170-AFE2-A634-96488BF0CB65}"/>
          </ac:spMkLst>
        </pc:spChg>
        <pc:spChg chg="mod">
          <ac:chgData name="Brittany Wadsworth" userId="6b635584-6aa0-4d4e-b569-a10483e39d51" providerId="ADAL" clId="{E846FF3F-497B-DB43-B418-1353209A2465}" dt="2024-08-20T19:54:26.086" v="231" actId="20577"/>
          <ac:spMkLst>
            <pc:docMk/>
            <pc:sldMk cId="699008341" sldId="258"/>
            <ac:spMk id="13" creationId="{E1A44DD4-AD99-F04A-FD61-C657B9B1AF1D}"/>
          </ac:spMkLst>
        </pc:spChg>
        <pc:spChg chg="mod">
          <ac:chgData name="Brittany Wadsworth" userId="6b635584-6aa0-4d4e-b569-a10483e39d51" providerId="ADAL" clId="{E846FF3F-497B-DB43-B418-1353209A2465}" dt="2024-08-20T20:13:01.253" v="1522" actId="20577"/>
          <ac:spMkLst>
            <pc:docMk/>
            <pc:sldMk cId="699008341" sldId="258"/>
            <ac:spMk id="15" creationId="{94DF130C-1D4D-9DF6-393A-B7906892B2D4}"/>
          </ac:spMkLst>
        </pc:spChg>
        <pc:spChg chg="mod">
          <ac:chgData name="Brittany Wadsworth" userId="6b635584-6aa0-4d4e-b569-a10483e39d51" providerId="ADAL" clId="{E846FF3F-497B-DB43-B418-1353209A2465}" dt="2024-08-20T19:51:36.814" v="88" actId="20577"/>
          <ac:spMkLst>
            <pc:docMk/>
            <pc:sldMk cId="699008341" sldId="258"/>
            <ac:spMk id="16" creationId="{1C79D045-C513-2EC7-CE81-4840D3234198}"/>
          </ac:spMkLst>
        </pc:spChg>
        <pc:spChg chg="mod">
          <ac:chgData name="Brittany Wadsworth" userId="6b635584-6aa0-4d4e-b569-a10483e39d51" providerId="ADAL" clId="{E846FF3F-497B-DB43-B418-1353209A2465}" dt="2024-08-21T20:56:48.432" v="4412" actId="20577"/>
          <ac:spMkLst>
            <pc:docMk/>
            <pc:sldMk cId="699008341" sldId="258"/>
            <ac:spMk id="19" creationId="{5F0C6E8B-31C3-543C-CC9B-0819E0FA2DC9}"/>
          </ac:spMkLst>
        </pc:spChg>
        <pc:spChg chg="mod">
          <ac:chgData name="Brittany Wadsworth" userId="6b635584-6aa0-4d4e-b569-a10483e39d51" providerId="ADAL" clId="{E846FF3F-497B-DB43-B418-1353209A2465}" dt="2024-08-20T19:51:25.538" v="66" actId="20577"/>
          <ac:spMkLst>
            <pc:docMk/>
            <pc:sldMk cId="699008341" sldId="258"/>
            <ac:spMk id="22" creationId="{B9891B59-E010-CD8D-11A0-A0E440CD68C2}"/>
          </ac:spMkLst>
        </pc:spChg>
        <pc:spChg chg="mod">
          <ac:chgData name="Brittany Wadsworth" userId="6b635584-6aa0-4d4e-b569-a10483e39d51" providerId="ADAL" clId="{E846FF3F-497B-DB43-B418-1353209A2465}" dt="2024-08-21T20:57:29.371" v="4426" actId="20577"/>
          <ac:spMkLst>
            <pc:docMk/>
            <pc:sldMk cId="699008341" sldId="258"/>
            <ac:spMk id="25" creationId="{0493F3E1-73D2-A8EB-2032-61E0002D9A87}"/>
          </ac:spMkLst>
        </pc:spChg>
        <pc:picChg chg="mod">
          <ac:chgData name="Brittany Wadsworth" userId="6b635584-6aa0-4d4e-b569-a10483e39d51" providerId="ADAL" clId="{E846FF3F-497B-DB43-B418-1353209A2465}" dt="2024-08-20T20:09:16.940" v="1168" actId="14826"/>
          <ac:picMkLst>
            <pc:docMk/>
            <pc:sldMk cId="699008341" sldId="258"/>
            <ac:picMk id="11" creationId="{8508A752-18CB-0CC6-50B8-491550917D4B}"/>
          </ac:picMkLst>
        </pc:picChg>
      </pc:sldChg>
      <pc:sldChg chg="modSp mod">
        <pc:chgData name="Brittany Wadsworth" userId="6b635584-6aa0-4d4e-b569-a10483e39d51" providerId="ADAL" clId="{E846FF3F-497B-DB43-B418-1353209A2465}" dt="2024-08-21T20:56:54.503" v="4413"/>
        <pc:sldMkLst>
          <pc:docMk/>
          <pc:sldMk cId="3724286665" sldId="439"/>
        </pc:sldMkLst>
        <pc:spChg chg="mod">
          <ac:chgData name="Brittany Wadsworth" userId="6b635584-6aa0-4d4e-b569-a10483e39d51" providerId="ADAL" clId="{E846FF3F-497B-DB43-B418-1353209A2465}" dt="2024-08-20T20:09:35.294" v="1196" actId="20577"/>
          <ac:spMkLst>
            <pc:docMk/>
            <pc:sldMk cId="3724286665" sldId="439"/>
            <ac:spMk id="4" creationId="{119C1C65-5C75-E8EE-EA88-A1CAD9872BBB}"/>
          </ac:spMkLst>
        </pc:spChg>
        <pc:spChg chg="mod">
          <ac:chgData name="Brittany Wadsworth" userId="6b635584-6aa0-4d4e-b569-a10483e39d51" providerId="ADAL" clId="{E846FF3F-497B-DB43-B418-1353209A2465}" dt="2024-08-20T20:09:55.253" v="1251" actId="14100"/>
          <ac:spMkLst>
            <pc:docMk/>
            <pc:sldMk cId="3724286665" sldId="439"/>
            <ac:spMk id="13" creationId="{E1A44DD4-AD99-F04A-FD61-C657B9B1AF1D}"/>
          </ac:spMkLst>
        </pc:spChg>
        <pc:spChg chg="mod">
          <ac:chgData name="Brittany Wadsworth" userId="6b635584-6aa0-4d4e-b569-a10483e39d51" providerId="ADAL" clId="{E846FF3F-497B-DB43-B418-1353209A2465}" dt="2024-08-20T20:09:46.234" v="1220" actId="20577"/>
          <ac:spMkLst>
            <pc:docMk/>
            <pc:sldMk cId="3724286665" sldId="439"/>
            <ac:spMk id="16" creationId="{1C79D045-C513-2EC7-CE81-4840D3234198}"/>
          </ac:spMkLst>
        </pc:spChg>
        <pc:spChg chg="mod">
          <ac:chgData name="Brittany Wadsworth" userId="6b635584-6aa0-4d4e-b569-a10483e39d51" providerId="ADAL" clId="{E846FF3F-497B-DB43-B418-1353209A2465}" dt="2024-08-21T20:56:54.503" v="4413"/>
          <ac:spMkLst>
            <pc:docMk/>
            <pc:sldMk cId="3724286665" sldId="439"/>
            <ac:spMk id="19" creationId="{5F0C6E8B-31C3-543C-CC9B-0819E0FA2DC9}"/>
          </ac:spMkLst>
        </pc:spChg>
        <pc:spChg chg="mod">
          <ac:chgData name="Brittany Wadsworth" userId="6b635584-6aa0-4d4e-b569-a10483e39d51" providerId="ADAL" clId="{E846FF3F-497B-DB43-B418-1353209A2465}" dt="2024-08-20T20:10:04.452" v="1272" actId="20577"/>
          <ac:spMkLst>
            <pc:docMk/>
            <pc:sldMk cId="3724286665" sldId="439"/>
            <ac:spMk id="22" creationId="{B9891B59-E010-CD8D-11A0-A0E440CD68C2}"/>
          </ac:spMkLst>
        </pc:spChg>
        <pc:picChg chg="mod modCrop">
          <ac:chgData name="Brittany Wadsworth" userId="6b635584-6aa0-4d4e-b569-a10483e39d51" providerId="ADAL" clId="{E846FF3F-497B-DB43-B418-1353209A2465}" dt="2024-08-20T20:09:23.874" v="1169" actId="14826"/>
          <ac:picMkLst>
            <pc:docMk/>
            <pc:sldMk cId="3724286665" sldId="439"/>
            <ac:picMk id="11" creationId="{8508A752-18CB-0CC6-50B8-491550917D4B}"/>
          </ac:picMkLst>
        </pc:picChg>
      </pc:sldChg>
      <pc:sldChg chg="modSp mod">
        <pc:chgData name="Brittany Wadsworth" userId="6b635584-6aa0-4d4e-b569-a10483e39d51" providerId="ADAL" clId="{E846FF3F-497B-DB43-B418-1353209A2465}" dt="2024-08-21T20:57:57.845" v="4428"/>
        <pc:sldMkLst>
          <pc:docMk/>
          <pc:sldMk cId="802861282" sldId="440"/>
        </pc:sldMkLst>
        <pc:spChg chg="mod">
          <ac:chgData name="Brittany Wadsworth" userId="6b635584-6aa0-4d4e-b569-a10483e39d51" providerId="ADAL" clId="{E846FF3F-497B-DB43-B418-1353209A2465}" dt="2024-08-20T20:10:48.707" v="1320" actId="20577"/>
          <ac:spMkLst>
            <pc:docMk/>
            <pc:sldMk cId="802861282" sldId="440"/>
            <ac:spMk id="4" creationId="{119C1C65-5C75-E8EE-EA88-A1CAD9872BBB}"/>
          </ac:spMkLst>
        </pc:spChg>
        <pc:spChg chg="mod">
          <ac:chgData name="Brittany Wadsworth" userId="6b635584-6aa0-4d4e-b569-a10483e39d51" providerId="ADAL" clId="{E846FF3F-497B-DB43-B418-1353209A2465}" dt="2024-08-20T20:11:02.901" v="1354" actId="20577"/>
          <ac:spMkLst>
            <pc:docMk/>
            <pc:sldMk cId="802861282" sldId="440"/>
            <ac:spMk id="5" creationId="{BF1AA82F-ED2D-BAE4-32A0-DD6D97271952}"/>
          </ac:spMkLst>
        </pc:spChg>
        <pc:spChg chg="mod">
          <ac:chgData name="Brittany Wadsworth" userId="6b635584-6aa0-4d4e-b569-a10483e39d51" providerId="ADAL" clId="{E846FF3F-497B-DB43-B418-1353209A2465}" dt="2024-08-20T20:11:15.270" v="1374" actId="20577"/>
          <ac:spMkLst>
            <pc:docMk/>
            <pc:sldMk cId="802861282" sldId="440"/>
            <ac:spMk id="6" creationId="{57793F38-3EA5-E27A-341E-088FA9098FA0}"/>
          </ac:spMkLst>
        </pc:spChg>
        <pc:spChg chg="mod">
          <ac:chgData name="Brittany Wadsworth" userId="6b635584-6aa0-4d4e-b569-a10483e39d51" providerId="ADAL" clId="{E846FF3F-497B-DB43-B418-1353209A2465}" dt="2024-08-20T20:11:17.690" v="1384" actId="20577"/>
          <ac:spMkLst>
            <pc:docMk/>
            <pc:sldMk cId="802861282" sldId="440"/>
            <ac:spMk id="7" creationId="{2F1FACB2-FAFD-7CDF-9AF4-5D6662DDA1AD}"/>
          </ac:spMkLst>
        </pc:spChg>
        <pc:spChg chg="mod">
          <ac:chgData name="Brittany Wadsworth" userId="6b635584-6aa0-4d4e-b569-a10483e39d51" providerId="ADAL" clId="{E846FF3F-497B-DB43-B418-1353209A2465}" dt="2024-08-20T20:43:07.545" v="3278" actId="20577"/>
          <ac:spMkLst>
            <pc:docMk/>
            <pc:sldMk cId="802861282" sldId="440"/>
            <ac:spMk id="8" creationId="{E308A731-9170-AFE2-A634-96488BF0CB65}"/>
          </ac:spMkLst>
        </pc:spChg>
        <pc:spChg chg="mod">
          <ac:chgData name="Brittany Wadsworth" userId="6b635584-6aa0-4d4e-b569-a10483e39d51" providerId="ADAL" clId="{E846FF3F-497B-DB43-B418-1353209A2465}" dt="2024-08-20T20:21:39.433" v="1524"/>
          <ac:spMkLst>
            <pc:docMk/>
            <pc:sldMk cId="802861282" sldId="440"/>
            <ac:spMk id="15" creationId="{94DF130C-1D4D-9DF6-393A-B7906892B2D4}"/>
          </ac:spMkLst>
        </pc:spChg>
        <pc:spChg chg="mod">
          <ac:chgData name="Brittany Wadsworth" userId="6b635584-6aa0-4d4e-b569-a10483e39d51" providerId="ADAL" clId="{E846FF3F-497B-DB43-B418-1353209A2465}" dt="2024-08-21T20:57:57.845" v="4428"/>
          <ac:spMkLst>
            <pc:docMk/>
            <pc:sldMk cId="802861282" sldId="440"/>
            <ac:spMk id="25" creationId="{0493F3E1-73D2-A8EB-2032-61E0002D9A87}"/>
          </ac:spMkLst>
        </pc:spChg>
        <pc:picChg chg="mod">
          <ac:chgData name="Brittany Wadsworth" userId="6b635584-6aa0-4d4e-b569-a10483e39d51" providerId="ADAL" clId="{E846FF3F-497B-DB43-B418-1353209A2465}" dt="2024-08-20T20:10:36.730" v="1274" actId="14826"/>
          <ac:picMkLst>
            <pc:docMk/>
            <pc:sldMk cId="802861282" sldId="440"/>
            <ac:picMk id="11" creationId="{8508A752-18CB-0CC6-50B8-491550917D4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8/20/24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8/20/24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689416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Brittany Wadsworth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Director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Security Strategy, Security Program Management, Cloud Architecture, Cloud Security, Compliance Management, Identity &amp; Access Management, Data Loss Prevention </a:t>
            </a:r>
          </a:p>
          <a:p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leader focused on Cloud &amp; Security.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Brittany has served as lead architect on numerous cloud, security, and governance projects, including an Enterprise Security Strategy and Cloud Security project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| Technology |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Energy | Healthcare | Legal | Real Estate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Brittany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joined The Bridge in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July 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2024. She has experience working with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organizations both large and small. 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Her passion is bringing together people, processes, and technology thus providing results that are secure, adaptable, and compliant.</a:t>
            </a:r>
            <a:endParaRPr lang="en-US" sz="1400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 r="2931"/>
          <a:stretch/>
        </p:blipFill>
        <p:spPr>
          <a:xfrm>
            <a:off x="1146175" y="408200"/>
            <a:ext cx="1336675" cy="1336675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b="0" i="0" kern="1200" dirty="0" err="1">
                <a:solidFill>
                  <a:schemeClr val="tx1"/>
                </a:solidFill>
              </a:rPr>
              <a:t>brittany.wadsworth@thebridge.com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</a:t>
            </a:r>
            <a:r>
              <a:rPr lang="en-US" sz="1100" dirty="0"/>
              <a:t>713</a:t>
            </a:r>
            <a:r>
              <a:rPr lang="en-US" sz="1100" b="0" i="0" dirty="0"/>
              <a:t>) 834-7501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dirty="0"/>
              <a:t>Houston</a:t>
            </a:r>
            <a:r>
              <a:rPr lang="en-US" sz="1100" b="0" i="0" dirty="0"/>
              <a:t>, Texas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i="0" dirty="0">
                <a:solidFill>
                  <a:schemeClr val="tx2"/>
                </a:solidFill>
                <a:latin typeface="+mj-lt"/>
              </a:rPr>
              <a:t>Enterprise Security Strategy &amp; Execution | Financial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Established and directed an Information Security Program in line with SOC 2 Type II and ISO 27001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Partnered with Legal, People, and Technology teams to align policy, processes, and systems for security and compliance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Collaborated directly with development team to ensure secure cloud workloads, integration with SaaS services, and core identity and access management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Maintained the full suite of Security Tools including Automated Compliance Platform, Identity Provider, SIEM/SOAR, Data Loss Prevention, CASB, AV/Anti-Malware, and Device Management platforms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dirty="0">
                <a:solidFill>
                  <a:schemeClr val="tx2"/>
                </a:solidFill>
                <a:latin typeface="+mj-lt"/>
              </a:rPr>
              <a:t>Cloud Security Architect </a:t>
            </a:r>
            <a:r>
              <a:rPr lang="en-US" sz="1100" b="1" i="0" dirty="0">
                <a:solidFill>
                  <a:schemeClr val="tx2"/>
                </a:solidFill>
                <a:latin typeface="+mj-lt"/>
              </a:rPr>
              <a:t>| Healthcare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Security Architect directly responsible for designing a HIPAA compliant cloud application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Defined and documented the overall architecture / direction of infrastructure and network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directly with developers to ensure compliance across all portions of our DevOps pipelines and SDLC processes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Designed, deployed, and documented logging and monitoring strategy across all parts of the application 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  <a:latin typeface="Avenir Black" panose="02000503020000020003" pitchFamily="2" charset="0"/>
              </a:rPr>
              <a:t>Brittany Wadsworth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dirty="0">
                <a:solidFill>
                  <a:schemeClr val="tx2"/>
                </a:solidFill>
              </a:rPr>
              <a:t>Director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Brittany</a:t>
            </a:r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joined The Bridge in 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July </a:t>
            </a:r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2024. She has experience working with 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organizations both large and small. </a:t>
            </a:r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Her passion is bringing together people, processes, and technology thus providing results that are secure, adaptable, and compliant.</a:t>
            </a:r>
            <a:endParaRPr lang="en-US" sz="2800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 r="2931"/>
          <a:stretch/>
        </p:blipFill>
        <p:spPr>
          <a:xfrm>
            <a:off x="1146175" y="1158875"/>
            <a:ext cx="2674938" cy="2674938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5447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 err="1"/>
              <a:t>b</a:t>
            </a:r>
            <a:r>
              <a:rPr lang="en-US" sz="1200" b="0" i="0" kern="1200" dirty="0" err="1">
                <a:solidFill>
                  <a:schemeClr val="tx1"/>
                </a:solidFill>
              </a:rPr>
              <a:t>rittany.wadsworth@thebridge.com</a:t>
            </a:r>
            <a:endParaRPr lang="en-US" sz="12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</a:t>
            </a:r>
            <a:r>
              <a:rPr lang="en-US" sz="1200" dirty="0"/>
              <a:t>713</a:t>
            </a:r>
            <a:r>
              <a:rPr lang="en-US" sz="1200" b="0" i="0" dirty="0"/>
              <a:t>) 834-7501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dirty="0"/>
              <a:t>Houston, </a:t>
            </a:r>
            <a:r>
              <a:rPr lang="en-US" sz="1200" b="0" i="0" dirty="0"/>
              <a:t> Texas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08653-0D35-6A24-A3CF-28A6A484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0238" y="5068935"/>
            <a:ext cx="430784" cy="4389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Brittany Wadsworth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Director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Security Strategy, Security Program Management, Cloud Architecture, Cloud Security, Compliance Management, Identity &amp; Access Management, Data Loss Prevention </a:t>
            </a: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200" i="0" dirty="0"/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leader focused on Cloud &amp; Security.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Brittany has served as lead architect on numerous cloud, security, and governance projects, including an Enterprise Security Strategy and Cloud Security project 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| Technology |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Energy | Healthcare | Legal | Real Estate 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 r="2931"/>
          <a:stretch/>
        </p:blipFill>
        <p:spPr>
          <a:xfrm>
            <a:off x="1146176" y="408201"/>
            <a:ext cx="750674" cy="750674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i="0" dirty="0">
                <a:solidFill>
                  <a:schemeClr val="tx2"/>
                </a:solidFill>
                <a:latin typeface="+mj-lt"/>
              </a:rPr>
              <a:t>Enterprise Security Strategy &amp; Execution | Financial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Established and directed an Information Security Program in line with SOC 2 Type II and ISO 27001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Partnered with Legal, People, and Technology teams to align policy, processes, and systems for security and compliance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Collaborated directly with development team to ensure secure cloud workloads, integration with SaaS services, and core identity and access management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Maintained the full suite of Security Tools including Automated Compliance Platform, Identity Provider, SIEM/SOAR, Data Loss Prevention, CASB, AV/Anti-Malware, and Device Management platforms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tx2"/>
                </a:solidFill>
                <a:latin typeface="+mj-lt"/>
              </a:rPr>
              <a:t>Cloud Security Architect </a:t>
            </a:r>
            <a:r>
              <a:rPr lang="en-US" sz="1200" b="1" i="0" dirty="0">
                <a:solidFill>
                  <a:schemeClr val="tx2"/>
                </a:solidFill>
                <a:latin typeface="+mj-lt"/>
              </a:rPr>
              <a:t>| Healthcare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Security Architect directly responsible for designing a HIPAA compliant cloud application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Defined and documented the overall architecture / direction of infrastructure and network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directly with developers to ensure compliance across all portions of our DevOps pipelines and SDLC processes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Designed, deployed, and documented logging and monitoring strategy across all parts of the application 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2" y="408201"/>
            <a:ext cx="2608243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 err="1"/>
              <a:t>b</a:t>
            </a:r>
            <a:r>
              <a:rPr lang="en-US" sz="1200" b="0" i="0" kern="1200" dirty="0" err="1">
                <a:solidFill>
                  <a:schemeClr val="tx1"/>
                </a:solidFill>
              </a:rPr>
              <a:t>rittany.wadsworth@thebridge.com</a:t>
            </a:r>
            <a:endParaRPr lang="en-US" sz="1200" b="0" i="0" kern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</a:t>
            </a:r>
            <a:r>
              <a:rPr lang="en-US" sz="1200" dirty="0"/>
              <a:t>713</a:t>
            </a:r>
            <a:r>
              <a:rPr lang="en-US" sz="1200" b="0" i="0" dirty="0"/>
              <a:t>) 834-7501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dirty="0"/>
              <a:t>Houston</a:t>
            </a:r>
            <a:r>
              <a:rPr lang="en-US" sz="1200" b="0" i="0" dirty="0"/>
              <a:t>, Texas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6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6">
            <a:extLst>
              <a:ext uri="{FF2B5EF4-FFF2-40B4-BE49-F238E27FC236}">
                <a16:creationId xmlns:a16="http://schemas.microsoft.com/office/drawing/2014/main" id="{79776AE2-CE5F-9BB6-9B1B-A868C9D92EDF}"/>
              </a:ext>
            </a:extLst>
          </p:cNvPr>
          <p:cNvGraphicFramePr/>
          <p:nvPr/>
        </p:nvGraphicFramePr>
        <p:xfrm>
          <a:off x="3084511" y="821547"/>
          <a:ext cx="6022978" cy="521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488">
                  <a:extLst>
                    <a:ext uri="{9D8B030D-6E8A-4147-A177-3AD203B41FA5}">
                      <a16:colId xmlns:a16="http://schemas.microsoft.com/office/drawing/2014/main" val="1202454059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1133278051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3839731111"/>
                    </a:ext>
                  </a:extLst>
                </a:gridCol>
              </a:tblGrid>
              <a:tr h="449231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DARK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LIGHT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13714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STRATEGY &amp; ADVISORY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9700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&amp; AI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0264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EXPERIENCES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685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&amp; PRODUCT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32683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ACCELERATION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83427"/>
                  </a:ext>
                </a:extLst>
              </a:tr>
            </a:tbl>
          </a:graphicData>
        </a:graphic>
      </p:graphicFrame>
      <p:pic>
        <p:nvPicPr>
          <p:cNvPr id="6" name="Picture 5" descr="A purple and white lines in a circle&#10;&#10;Description automatically generated">
            <a:extLst>
              <a:ext uri="{FF2B5EF4-FFF2-40B4-BE49-F238E27FC236}">
                <a16:creationId xmlns:a16="http://schemas.microsoft.com/office/drawing/2014/main" id="{9C5CD362-36A3-EACE-3CA3-B94356C2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495" y="5258628"/>
            <a:ext cx="595010" cy="595010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85CB238A-0158-F894-C412-415B133F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95" y="4302086"/>
            <a:ext cx="595010" cy="595010"/>
          </a:xfrm>
          <a:prstGeom prst="rect">
            <a:avLst/>
          </a:prstGeom>
        </p:spPr>
      </p:pic>
      <p:pic>
        <p:nvPicPr>
          <p:cNvPr id="8" name="Picture 7" descr="A blue hexagons with white dots&#10;&#10;Description automatically generated">
            <a:extLst>
              <a:ext uri="{FF2B5EF4-FFF2-40B4-BE49-F238E27FC236}">
                <a16:creationId xmlns:a16="http://schemas.microsoft.com/office/drawing/2014/main" id="{C99E33EE-3E8B-F1AD-3DC4-A736133E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95" y="2389004"/>
            <a:ext cx="595010" cy="595010"/>
          </a:xfrm>
          <a:prstGeom prst="rect">
            <a:avLst/>
          </a:prstGeom>
        </p:spPr>
      </p:pic>
      <p:pic>
        <p:nvPicPr>
          <p:cNvPr id="9" name="Picture 8" descr="A green eye with a white circle and a white circle&#10;&#10;Description automatically generated">
            <a:extLst>
              <a:ext uri="{FF2B5EF4-FFF2-40B4-BE49-F238E27FC236}">
                <a16:creationId xmlns:a16="http://schemas.microsoft.com/office/drawing/2014/main" id="{D18874FF-45F8-50EE-55FA-B5F49B22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495" y="3345545"/>
            <a:ext cx="595010" cy="595010"/>
          </a:xfrm>
          <a:prstGeom prst="rect">
            <a:avLst/>
          </a:prstGeom>
        </p:spPr>
      </p:pic>
      <p:pic>
        <p:nvPicPr>
          <p:cNvPr id="10" name="Picture 9" descr="A red lines and white dots&#10;&#10;Description automatically generated">
            <a:extLst>
              <a:ext uri="{FF2B5EF4-FFF2-40B4-BE49-F238E27FC236}">
                <a16:creationId xmlns:a16="http://schemas.microsoft.com/office/drawing/2014/main" id="{50DF23D5-CE63-05B0-E635-779F8F36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95" y="1432463"/>
            <a:ext cx="595010" cy="595010"/>
          </a:xfrm>
          <a:prstGeom prst="rect">
            <a:avLst/>
          </a:prstGeom>
        </p:spPr>
      </p:pic>
      <p:pic>
        <p:nvPicPr>
          <p:cNvPr id="12" name="Picture 11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EEFBBA0F-CAA2-FE6C-C7F7-A1D3A743B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749" y="5232962"/>
            <a:ext cx="676508" cy="676508"/>
          </a:xfrm>
          <a:prstGeom prst="rect">
            <a:avLst/>
          </a:prstGeom>
        </p:spPr>
      </p:pic>
      <p:pic>
        <p:nvPicPr>
          <p:cNvPr id="14" name="Picture 13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E8F92D6F-85CF-A88A-EB38-4A7DA58F4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5749" y="4273864"/>
            <a:ext cx="676508" cy="676508"/>
          </a:xfrm>
          <a:prstGeom prst="rect">
            <a:avLst/>
          </a:prstGeom>
        </p:spPr>
      </p:pic>
      <p:pic>
        <p:nvPicPr>
          <p:cNvPr id="15" name="Picture 14" descr="A logo of a hexagon&#10;&#10;Description automatically generated">
            <a:extLst>
              <a:ext uri="{FF2B5EF4-FFF2-40B4-BE49-F238E27FC236}">
                <a16:creationId xmlns:a16="http://schemas.microsoft.com/office/drawing/2014/main" id="{751D62EC-F44C-01FB-EA27-637DDCAC2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749" y="2355668"/>
            <a:ext cx="676508" cy="676508"/>
          </a:xfrm>
          <a:prstGeom prst="rect">
            <a:avLst/>
          </a:prstGeom>
        </p:spPr>
      </p:pic>
      <p:pic>
        <p:nvPicPr>
          <p:cNvPr id="17" name="Picture 16" descr="A green circle with a white eye and a white circle with a black background&#10;&#10;Description automatically generated">
            <a:extLst>
              <a:ext uri="{FF2B5EF4-FFF2-40B4-BE49-F238E27FC236}">
                <a16:creationId xmlns:a16="http://schemas.microsoft.com/office/drawing/2014/main" id="{385721F2-E35D-CB05-5FFF-02CBCECD9A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5748" y="3314766"/>
            <a:ext cx="676508" cy="676508"/>
          </a:xfrm>
          <a:prstGeom prst="rect">
            <a:avLst/>
          </a:prstGeom>
        </p:spPr>
      </p:pic>
      <p:pic>
        <p:nvPicPr>
          <p:cNvPr id="18" name="Picture 17" descr="A red circle with white dots and lines&#10;&#10;Description automatically generated">
            <a:extLst>
              <a:ext uri="{FF2B5EF4-FFF2-40B4-BE49-F238E27FC236}">
                <a16:creationId xmlns:a16="http://schemas.microsoft.com/office/drawing/2014/main" id="{733CF387-32CF-7761-6869-A78D98330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5749" y="1396570"/>
            <a:ext cx="676508" cy="6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267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  <SharedWithUsers xmlns="a6522676-9d5d-4c93-bc87-501c8cb86033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877ED8-6E00-4308-897B-E4CE2702DF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22676-9d5d-4c93-bc87-501c8cb86033"/>
    <ds:schemaRef ds:uri="bb4d6d32-6586-43b9-b010-b256dfc703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6851C3-F873-4A96-B5BC-7136D9E58DCC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bb4d6d32-6586-43b9-b010-b256dfc70333"/>
    <ds:schemaRef ds:uri="http://purl.org/dc/terms/"/>
    <ds:schemaRef ds:uri="http://schemas.microsoft.com/office/infopath/2007/PartnerControls"/>
    <ds:schemaRef ds:uri="a6522676-9d5d-4c93-bc87-501c8cb8603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20253</TotalTime>
  <Words>659</Words>
  <Application>Microsoft Macintosh PowerPoint</Application>
  <PresentationFormat>Widescreen</PresentationFormat>
  <Paragraphs>72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Avenir Book</vt:lpstr>
      <vt:lpstr>Avenir Next LT Pro Demi</vt:lpstr>
      <vt:lpstr>Arial</vt:lpstr>
      <vt:lpstr>Avenir Next LT Pro</vt:lpstr>
      <vt:lpstr>Mercury Display</vt:lpstr>
      <vt:lpstr>Avenir Black</vt:lpstr>
      <vt:lpstr>Calibri</vt:lpstr>
      <vt:lpstr>The Bridge Theme - V01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Brittany Wadsworth</cp:lastModifiedBy>
  <cp:revision>88</cp:revision>
  <dcterms:created xsi:type="dcterms:W3CDTF">2023-12-12T06:48:12Z</dcterms:created>
  <dcterms:modified xsi:type="dcterms:W3CDTF">2024-08-21T20:58:05Z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  <property fmtid="{D5CDD505-2E9C-101B-9397-08002B2CF9AE}" pid="4" name="Order">
    <vt:lpwstr>4300.00000000000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